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embeddedFontLst>
    <p:embeddedFont>
      <p:font typeface="Aileron"/>
      <p:regular r:id="rId23"/>
      <p:italic r:id="rId24"/>
    </p:embeddedFont>
    <p:embeddedFont>
      <p:font typeface="Apfel Grotezk"/>
      <p:regular r:id="rId25"/>
    </p:embeddedFont>
    <p:embeddedFont>
      <p:font typeface="Manrope"/>
      <p:regular r:id="rId26"/>
      <p:bold r:id="rId27"/>
    </p:embeddedFont>
    <p:embeddedFont>
      <p:font typeface="DM Sans"/>
      <p:boldItalic r:id="rId28"/>
      <p:regular r:id="rId29"/>
      <p:italic r:id="rId30"/>
      <p:bold r:id="rId31"/>
    </p:embeddedFont>
    <p:embeddedFont>
      <p:font typeface="DM Mono"/>
      <p:regular r:id="rId32"/>
      <p:italic r:id="rId33"/>
    </p:embeddedFont>
    <p:embeddedFont>
      <p:font typeface="Alegreya"/>
      <p:boldItalic r:id="rId34"/>
      <p:regular r:id="rId35"/>
      <p:italic r:id="rId36"/>
      <p:bold r:id="rId37"/>
    </p:embeddedFont>
    <p:embeddedFont>
      <p:font typeface="Barrio"/>
      <p:regular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Aileron-regular.fntdata"/><Relationship Id="rId24" Type="http://schemas.openxmlformats.org/officeDocument/2006/relationships/font" Target="fonts/Aileron-italic.fntdata"/><Relationship Id="rId25" Type="http://schemas.openxmlformats.org/officeDocument/2006/relationships/font" Target="fonts/ApfelGrotezk-regular.fntdata"/><Relationship Id="rId26" Type="http://schemas.openxmlformats.org/officeDocument/2006/relationships/font" Target="fonts/Manrope-regular.fntdata"/><Relationship Id="rId27" Type="http://schemas.openxmlformats.org/officeDocument/2006/relationships/font" Target="fonts/Manrope-bold.fntdata"/><Relationship Id="rId28" Type="http://schemas.openxmlformats.org/officeDocument/2006/relationships/font" Target="fonts/DMSans-boldItalic.fntdata"/><Relationship Id="rId29" Type="http://schemas.openxmlformats.org/officeDocument/2006/relationships/font" Target="fonts/DMSans-regular.fntdata"/><Relationship Id="rId30" Type="http://schemas.openxmlformats.org/officeDocument/2006/relationships/font" Target="fonts/DMSans-italic.fntdata"/><Relationship Id="rId31" Type="http://schemas.openxmlformats.org/officeDocument/2006/relationships/font" Target="fonts/DMSans-bold.fntdata"/><Relationship Id="rId32" Type="http://schemas.openxmlformats.org/officeDocument/2006/relationships/font" Target="fonts/DMMono-regular.fntdata"/><Relationship Id="rId33" Type="http://schemas.openxmlformats.org/officeDocument/2006/relationships/font" Target="fonts/DMMono-italic.fntdata"/><Relationship Id="rId34" Type="http://schemas.openxmlformats.org/officeDocument/2006/relationships/font" Target="fonts/Alegreya-boldItalic.fntdata"/><Relationship Id="rId35" Type="http://schemas.openxmlformats.org/officeDocument/2006/relationships/font" Target="fonts/Alegreya-regular.fntdata"/><Relationship Id="rId36" Type="http://schemas.openxmlformats.org/officeDocument/2006/relationships/font" Target="fonts/Alegreya-italic.fntdata"/><Relationship Id="rId37" Type="http://schemas.openxmlformats.org/officeDocument/2006/relationships/font" Target="fonts/Alegreya-bold.fntdata"/><Relationship Id="rId38" Type="http://schemas.openxmlformats.org/officeDocument/2006/relationships/font" Target="fonts/Barrio-regular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10.7.21.191:8501/" TargetMode="External"/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5-1.png"/><Relationship Id="rId3" Type="http://schemas.openxmlformats.org/officeDocument/2006/relationships/image" Target="../media/image-15-2.png"/><Relationship Id="rId4" Type="http://schemas.openxmlformats.org/officeDocument/2006/relationships/image" Target="../media/image-15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0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2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abstract/document/9057809" TargetMode="External"/><Relationship Id="rId3" Type="http://schemas.openxmlformats.org/officeDocument/2006/relationships/hyperlink" Target="https://ieeexplore.ieee.org/abstract/document/9057809" TargetMode="External"/><Relationship Id="rId6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6-1.png"/><Relationship Id="rId4" Type="http://schemas.openxmlformats.org/officeDocument/2006/relationships/image" Target="../media/image-6-2.png"/><Relationship Id="rId5" Type="http://schemas.openxmlformats.org/officeDocument/2006/relationships/image" Target="../media/image-6-3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981-15-4992-2_31" TargetMode="External"/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877050923000182#:~:t" TargetMode="External"/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image" Target="../media/image-8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44230-022-00002-2" TargetMode="External"/><Relationship Id="rId5" Type="http://schemas.openxmlformats.org/officeDocument/2006/relationships/hyperlink" Target="https://pitch.com?utm_medium=product-presentation&amp;utm_source=powerpoint-export&amp;utm_campaign=bottom_bar_cta&amp;utm_content=2d93fec6-d76a-4743-8389-3ee364b692ee&amp;utm_term=PDF-PPTX-lastslide&amp;ad_group=control" TargetMode="External"/><Relationship Id="rId1" Type="http://schemas.openxmlformats.org/officeDocument/2006/relationships/image" Target="../media/image-9-1.png"/><Relationship Id="rId3" Type="http://schemas.openxmlformats.org/officeDocument/2006/relationships/image" Target="../media/image-9-2.png"/><Relationship Id="rId4" Type="http://schemas.openxmlformats.org/officeDocument/2006/relationships/image" Target="../media/image-9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31653355789-3e32dcce22db?crop=entropy&amp;cs=tinysrgb&amp;fit=max&amp;fm=jpg&amp;ixid=M3wyMTIyMnwwfDF8c2VhcmNofDh8fExVTkdTfGVufDB8fHx8MTY5NDQzMTI3OHww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12961" b="1296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>
            <a:off x="475842" y="471996"/>
            <a:ext cx="7315200" cy="1143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4500" b="1" dirty="0">
                <a:solidFill>
                  <a:srgbClr val="FFFFFF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Pneumonia Detection in Chest X-rays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476250" y="3432810"/>
            <a:ext cx="4572000" cy="123444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b"/>
          <a:lstStyle/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FFFFFF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GROUP - 5</a:t>
            </a:r>
            <a:endParaRPr lang="en-US" sz="1800" dirty="0"/>
          </a:p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FFFFFF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 D VEERA HARSHA VARDHAN REDDY</a:t>
            </a:r>
            <a:endParaRPr lang="en-US" sz="1800" dirty="0"/>
          </a:p>
          <a:p>
            <a:pPr algn="l">
              <a:lnSpc>
                <a:spcPts val="3240"/>
              </a:lnSpc>
            </a:pPr>
            <a:r>
              <a:rPr lang="en-US" sz="1800" b="1" dirty="0">
                <a:solidFill>
                  <a:srgbClr val="FFFFFF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 V SAI SUMANTH</a:t>
            </a:r>
            <a:endParaRPr lang="en-US" sz="18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24455806586-037944b1fa1a?crop=entropy&amp;cs=tinysrgb&amp;fit=max&amp;fm=jpg&amp;ixid=M3wyMTIyMnwwfDF8c2VhcmNofDZ8fDNEJTIwU2hhcGVzfGVufDB8fHx8MTcwMTgzMTcyOHww&amp;ixlib=rb-4.0.3&amp;q=80&amp;w=1080">    </p:cNvPr>
          <p:cNvPicPr>
            <a:picLocks noChangeAspect="1"/>
          </p:cNvPicPr>
          <p:nvPr/>
        </p:nvPicPr>
        <p:blipFill>
          <a:blip r:embed="rId1"/>
          <a:srcRect l="0" r="0" t="21875" b="2187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7691" y="130394"/>
            <a:ext cx="7150226" cy="4911323"/>
          </a:xfrm>
          <a:prstGeom prst="roundRect">
            <a:avLst>
              <a:gd name="adj" fmla="val 1113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397235" tIns="579809" rIns="397235" bIns="579809" rtlCol="0" anchor="b"/>
          <a:lstStyle/>
          <a:p>
            <a:pPr algn="ctr">
              <a:lnSpc>
                <a:spcPts val="1350"/>
              </a:lnSpc>
            </a:pPr>
            <a:endParaRPr lang="en-US" sz="750" dirty="0"/>
          </a:p>
        </p:txBody>
      </p:sp>
      <p:pic>
        <p:nvPicPr>
          <p:cNvPr id="5" name="Image 1" descr="https://pitch-assets-ccb95893-de3f-4266-973c-20049231b248.s3.eu-west-1.amazonaws.com/662990d1-3b7e-4568-81ee-d6a3ed3d75db?pitch-bytes=31249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63837" y="250403"/>
            <a:ext cx="6819843" cy="4666208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>
          <a:gsLst>
            <a:gs pos="0">
              <a:srgbClr val="000000"/>
            </a:gs>
            <a:gs pos="100000">
              <a:srgbClr val="323234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41960071727-c531398e7494?crop=entropy&amp;cs=tinysrgb&amp;fit=max&amp;fm=jpg&amp;ixid=M3wyMTIyMnwwfDF8c2VhcmNofDF8fG1ldGhvZG9sb2d5fGVufDB8fHx8MTY5NDcyMzM3M3ww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28906" b="28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 rot="20400000">
            <a:off x="78469" y="1727186"/>
            <a:ext cx="11304637" cy="4986793"/>
          </a:xfrm>
          <a:prstGeom prst="ellipse">
            <a:avLst/>
          </a:prstGeom>
          <a:solidFill>
            <a:srgbClr val="000000">
              <a:alpha val="0"/>
            </a:srgbClr>
          </a:solidFill>
          <a:ln w="21167">
            <a:solidFill>
              <a:srgbClr val="FFFFFF"/>
            </a:solidFill>
          </a:ln>
        </p:spPr>
        <p:txBody>
          <a:bodyPr wrap="square" lIns="628035" tIns="588719" rIns="628035" bIns="588719" rtlCol="0" anchor="ctr"/>
          <a:lstStyle/>
          <a:p>
            <a:pPr algn="ctr">
              <a:lnSpc>
                <a:spcPts val="1890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1490809" y="440967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20"/>
              </a:lnSpc>
            </a:pPr>
            <a:r>
              <a:rPr lang="en-US" sz="14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84892" y="2114753"/>
            <a:ext cx="18288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Data Preprocessing  &amp; EDA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631677" y="3365546"/>
            <a:ext cx="1828800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20"/>
              </a:lnSpc>
            </a:pPr>
            <a:r>
              <a:rPr lang="en-US" sz="14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Model Selection &amp; Development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468432" y="1197823"/>
            <a:ext cx="18288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Model Training &amp; Validation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423089" y="198954"/>
            <a:ext cx="18288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Model Evaluation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131780" y="2389626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Testing 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76704" y="476250"/>
            <a:ext cx="36576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METHODOLOGY</a:t>
            </a:r>
            <a:endParaRPr lang="en-US" sz="3000" dirty="0"/>
          </a:p>
        </p:txBody>
      </p:sp>
      <p:sp>
        <p:nvSpPr>
          <p:cNvPr id="12" name="Shape 8"/>
          <p:cNvSpPr/>
          <p:nvPr/>
        </p:nvSpPr>
        <p:spPr>
          <a:xfrm>
            <a:off x="3801186" y="2330994"/>
            <a:ext cx="114300" cy="114300"/>
          </a:xfrm>
          <a:prstGeom prst="ellipse">
            <a:avLst/>
          </a:prstGeom>
          <a:solidFill>
            <a:srgbClr val="2B2A35"/>
          </a:solidFill>
          <a:ln w="42333">
            <a:solidFill>
              <a:srgbClr val="FAFAF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976468" y="1694045"/>
            <a:ext cx="18288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4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User Interface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301935" y="3907740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</p:sp>
      <p:sp>
        <p:nvSpPr>
          <p:cNvPr id="15" name="Shape 11"/>
          <p:cNvSpPr/>
          <p:nvPr/>
        </p:nvSpPr>
        <p:spPr>
          <a:xfrm>
            <a:off x="1244113" y="2937222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</p:sp>
      <p:sp>
        <p:nvSpPr>
          <p:cNvPr id="16" name="Text 12"/>
          <p:cNvSpPr/>
          <p:nvPr/>
        </p:nvSpPr>
        <p:spPr>
          <a:xfrm>
            <a:off x="2439596" y="2239727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  <p:txBody>
          <a:bodyPr wrap="square" lIns="58208" tIns="123693" rIns="58208" bIns="123693" rtlCol="0" anchor="ctr"/>
          <a:lstStyle/>
          <a:p>
            <a:pPr algn="ctr">
              <a:lnSpc>
                <a:spcPts val="1890"/>
              </a:lnSpc>
            </a:pP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3718757" y="1690597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</p:sp>
      <p:sp>
        <p:nvSpPr>
          <p:cNvPr id="18" name="Shape 14"/>
          <p:cNvSpPr/>
          <p:nvPr/>
        </p:nvSpPr>
        <p:spPr>
          <a:xfrm>
            <a:off x="5077020" y="1188226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</p:sp>
      <p:sp>
        <p:nvSpPr>
          <p:cNvPr id="19" name="Shape 15"/>
          <p:cNvSpPr/>
          <p:nvPr/>
        </p:nvSpPr>
        <p:spPr>
          <a:xfrm>
            <a:off x="6453889" y="853312"/>
            <a:ext cx="1047750" cy="1047750"/>
          </a:xfrm>
          <a:prstGeom prst="ellipse">
            <a:avLst/>
          </a:prstGeom>
          <a:solidFill>
            <a:srgbClr val="999999"/>
          </a:solidFill>
          <a:ln/>
        </p:spPr>
      </p:sp>
      <p:sp>
        <p:nvSpPr>
          <p:cNvPr id="20" name="Shape 16"/>
          <p:cNvSpPr/>
          <p:nvPr/>
        </p:nvSpPr>
        <p:spPr>
          <a:xfrm>
            <a:off x="7886577" y="676551"/>
            <a:ext cx="1047750" cy="1047750"/>
          </a:xfrm>
          <a:prstGeom prst="ellipse">
            <a:avLst/>
          </a:prstGeom>
          <a:solidFill>
            <a:srgbClr val="383F48"/>
          </a:solidFill>
          <a:ln/>
        </p:spPr>
      </p:sp>
      <p:pic>
        <p:nvPicPr>
          <p:cNvPr id="21" name="Image 1" descr="https://images.unsplash.com/photo-1523461811963-7f1023caeddd?crop=entropy&amp;cs=tinysrgb&amp;fit=max&amp;fm=jpg&amp;ixid=M3wyMTIyMnwwfDF8c2VhcmNofDJ8fEltYWdlJTIwY29sbGVjdGlvbnxlbnwwfHx8fDE2OTQ3MjQ3NjZ8MA&amp;ixlib=rb-4.0.3&amp;q=80&amp;w=1080">    </p:cNvPr>
          <p:cNvPicPr>
            <a:picLocks noChangeAspect="1"/>
          </p:cNvPicPr>
          <p:nvPr/>
        </p:nvPicPr>
        <p:blipFill>
          <a:blip r:embed="rId2"/>
          <a:srcRect l="31550" r="31550" t="22515" b="22515"/>
          <a:stretch/>
        </p:blipFill>
        <p:spPr>
          <a:xfrm>
            <a:off x="303930" y="3910420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2" name="Image 2" descr="https://images.unsplash.com/photo-1434626881859-194d67b2b86f?crop=entropy&amp;cs=tinysrgb&amp;fit=max&amp;fm=jpg&amp;ixid=M3wyMTIyMnwwfDF8c2VhcmNofDV8fGRhdGElMjBwcmV8ZW58MHx8fHwxNjk0NzI0ODMzfDA&amp;ixlib=rb-4.0.3&amp;q=80&amp;w=1080">    </p:cNvPr>
          <p:cNvPicPr>
            <a:picLocks noChangeAspect="1"/>
          </p:cNvPicPr>
          <p:nvPr/>
        </p:nvPicPr>
        <p:blipFill>
          <a:blip r:embed="rId3"/>
          <a:srcRect l="49005" r="17171" t="24989" b="24085"/>
          <a:stretch/>
        </p:blipFill>
        <p:spPr>
          <a:xfrm rot="10800000">
            <a:off x="1246265" y="2938526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3" name="Image 3" descr="https://images.unsplash.com/photo-1557562645-4eee56b29bc1?crop=entropy&amp;cs=tinysrgb&amp;fit=max&amp;fm=jpg&amp;ixid=M3wyMTIyMnwwfDF8c2VhcmNofDE0fHxNYWNoaW5lJTIwbGVhcm5pbmd8ZW58MHx8fHwxNjk0NzI1MDcyfDA&amp;ixlib=rb-4.0.3&amp;q=80&amp;w=1080">    </p:cNvPr>
          <p:cNvPicPr>
            <a:picLocks noChangeAspect="1"/>
          </p:cNvPicPr>
          <p:nvPr/>
        </p:nvPicPr>
        <p:blipFill>
          <a:blip r:embed="rId4"/>
          <a:srcRect l="0" r="0" t="12500" b="12500"/>
          <a:stretch/>
        </p:blipFill>
        <p:spPr>
          <a:xfrm>
            <a:off x="2438455" y="2237030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4" name="Image 4" descr="https://images.unsplash.com/photo-1602064172250-43f8909056c7?crop=entropy&amp;cs=tinysrgb&amp;fit=max&amp;fm=jpg&amp;ixid=M3wyMTIyMnwwfDF8c2VhcmNofDN8fFVzZXIlMjBpbnRlcmZhY2V8ZW58MHx8fHwxNjk0NzI1MTc5fDA&amp;ixlib=rb-4.0.3&amp;q=80&amp;w=1080">    </p:cNvPr>
          <p:cNvPicPr>
            <a:picLocks noChangeAspect="1"/>
          </p:cNvPicPr>
          <p:nvPr/>
        </p:nvPicPr>
        <p:blipFill>
          <a:blip r:embed="rId5"/>
          <a:srcRect l="23294" r="7262" t="10696" b="10696"/>
          <a:stretch/>
        </p:blipFill>
        <p:spPr>
          <a:xfrm>
            <a:off x="7882394" y="649946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5" name="Image 5" descr="https://pitch-assets-ccb95893-de3f-4266-973c-20049231b248.s3.eu-west-1.amazonaws.com/0d3475f5-b3fa-49a3-a9fb-1ae65a1b6ebd?pitch-bytes=886054&amp;pitch-content-type=image%2Fpng">    </p:cNvPr>
          <p:cNvPicPr>
            <a:picLocks noChangeAspect="1"/>
          </p:cNvPicPr>
          <p:nvPr/>
        </p:nvPicPr>
        <p:blipFill>
          <a:blip r:embed="rId6"/>
          <a:srcRect l="23877" r="23877" t="0" b="0"/>
          <a:stretch/>
        </p:blipFill>
        <p:spPr>
          <a:xfrm>
            <a:off x="3720033" y="1690699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6" name="Image 6" descr="https://images.unsplash.com/photo-1581092333322-31d2fd38a35e?crop=entropy&amp;cs=tinysrgb&amp;fit=max&amp;fm=jpg&amp;ixid=M3wyMTIyMnwwfDF8c2VhcmNofDEyfHx0ZXN0aW5nfGVufDB8fHx8MTcwMTg3MjYwOXww&amp;ixlib=rb-4.0.3&amp;q=80&amp;w=1080">    </p:cNvPr>
          <p:cNvPicPr>
            <a:picLocks noChangeAspect="1"/>
          </p:cNvPicPr>
          <p:nvPr/>
        </p:nvPicPr>
        <p:blipFill>
          <a:blip r:embed="rId7"/>
          <a:srcRect l="18624" r="14703" t="0" b="0"/>
          <a:stretch/>
        </p:blipFill>
        <p:spPr>
          <a:xfrm>
            <a:off x="5078296" y="1188256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7" name="Image 7" descr="https://pitch-assets-ccb95893-de3f-4266-973c-20049231b248.s3.eu-west-1.amazonaws.com/6c19ef94-633d-4e7d-a898-ace19ffb896a?pitch-bytes=32346&amp;pitch-content-type=image%2Fpng">    </p:cNvPr>
          <p:cNvPicPr>
            <a:picLocks noChangeAspect="1"/>
          </p:cNvPicPr>
          <p:nvPr/>
        </p:nvPicPr>
        <p:blipFill>
          <a:blip r:embed="rId8"/>
          <a:srcRect l="12500" r="12500" t="0" b="0"/>
          <a:stretch/>
        </p:blipFill>
        <p:spPr>
          <a:xfrm>
            <a:off x="6456510" y="854615"/>
            <a:ext cx="1047750" cy="1047750"/>
          </a:xfrm>
          <a:prstGeom prst="ellipse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28" name="Image 8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6651181742-3992e339e2a4?crop=entropy&amp;cs=tinysrgb&amp;fit=max&amp;fm=jpg&amp;ixid=M3wyMTIyMnwwfDF8c2VhcmNofDV8fDNEJTIwU2hhcGVzfGVufDB8fHx8MTY5NDY4NjcxNXww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27496" b="2749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>
            <a:off x="476250" y="476915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METHODOLOGY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965835"/>
            <a:ext cx="2743200" cy="20574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4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MODEL ARCHITECTURE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324641" y="1504490"/>
            <a:ext cx="2715723" cy="3163522"/>
          </a:xfrm>
          <a:prstGeom prst="roundRect">
            <a:avLst>
              <a:gd name="adj" fmla="val 11250"/>
            </a:avLst>
          </a:prstGeom>
          <a:solidFill>
            <a:srgbClr val="F4F4F4">
              <a:alpha val="0"/>
            </a:srgbClr>
          </a:solidFill>
          <a:ln w="10583">
            <a:solidFill>
              <a:srgbClr val="FFFFFF"/>
            </a:solidFill>
          </a:ln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150873" tIns="373471" rIns="150873" bIns="373471" rtlCol="0" anchor="ctr"/>
          <a:lstStyle/>
          <a:p>
            <a:pPr algn="ctr">
              <a:lnSpc>
                <a:spcPts val="2430"/>
              </a:lnSpc>
            </a:pPr>
            <a:r>
              <a:rPr lang="en-US" sz="1400" b="1" dirty="0">
                <a:solidFill>
                  <a:srgbClr val="E09E60"/>
                </a:solidFill>
              </a:rPr>
              <a:t>CNN Architecture</a:t>
            </a:r>
            <a:endParaRPr lang="en-US" sz="1050" dirty="0"/>
          </a:p>
          <a:p>
            <a:pPr algn="ctr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</a:rPr>
              <a:t>This technology leverages deep learning to extract intricate patterns and features from X-ray images, ultimately assisting healthcare professionals in making accurate and timely diagnoses.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3291432" y="1503607"/>
            <a:ext cx="2944985" cy="3164405"/>
          </a:xfrm>
          <a:prstGeom prst="roundRect">
            <a:avLst>
              <a:gd name="adj" fmla="val 11250"/>
            </a:avLst>
          </a:prstGeom>
          <a:solidFill>
            <a:srgbClr val="F4F4F4">
              <a:alpha val="0"/>
            </a:srgbClr>
          </a:solidFill>
          <a:ln w="10583">
            <a:solidFill>
              <a:srgbClr val="FFFFFF"/>
            </a:solidFill>
          </a:ln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163610" tIns="373576" rIns="163610" bIns="373576" rtlCol="0" anchor="ctr"/>
          <a:lstStyle/>
          <a:p>
            <a:pPr algn="ctr">
              <a:lnSpc>
                <a:spcPts val="2430"/>
              </a:lnSpc>
            </a:pPr>
            <a:r>
              <a:rPr lang="en-US" sz="1400" b="1" dirty="0">
                <a:solidFill>
                  <a:srgbClr val="E09E60"/>
                </a:solidFill>
              </a:rPr>
              <a:t>Transfer learning and Fine Tuning with </a:t>
            </a:r>
            <a:endParaRPr lang="en-US" sz="1050" dirty="0"/>
          </a:p>
          <a:p>
            <a:pPr algn="ctr">
              <a:lnSpc>
                <a:spcPts val="2430"/>
              </a:lnSpc>
            </a:pPr>
            <a:r>
              <a:rPr lang="en-US" sz="1400" b="1" dirty="0">
                <a:solidFill>
                  <a:srgbClr val="E09E60"/>
                </a:solidFill>
              </a:rPr>
              <a:t>ResNet 152V2</a:t>
            </a:r>
            <a:endParaRPr lang="en-US" sz="1050" dirty="0"/>
          </a:p>
          <a:p>
            <a:pPr algn="ctr">
              <a:lnSpc>
                <a:spcPts val="2160"/>
              </a:lnSpc>
            </a:pPr>
            <a:r>
              <a:rPr lang="en-US" sz="1200" dirty="0">
                <a:solidFill>
                  <a:srgbClr val="FFFFFF"/>
                </a:solidFill>
              </a:rPr>
              <a:t> Transfer learning involves using a pre-trained </a:t>
            </a:r>
            <a:pPr algn="ctr">
              <a:lnSpc>
                <a:spcPts val="1890"/>
              </a:lnSpc>
            </a:pPr>
            <a:r>
              <a:rPr lang="en-US" sz="1100" b="1" dirty="0">
                <a:solidFill>
                  <a:srgbClr val="FFFFFF"/>
                </a:solidFill>
              </a:rPr>
              <a:t>ResNet 152V2</a:t>
            </a:r>
            <a:pPr algn="ctr">
              <a:lnSpc>
                <a:spcPts val="1890"/>
              </a:lnSpc>
            </a:pPr>
            <a:r>
              <a:rPr lang="en-US" sz="1100" dirty="0">
                <a:solidFill>
                  <a:srgbClr val="FFFFFF"/>
                </a:solidFill>
              </a:rPr>
              <a:t> as a starting point and fine-tuning it on the dataset. The pre-trained  acts as a feature extractor, capturing high-level visual representations. 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457275" y="1502725"/>
            <a:ext cx="2395157" cy="3165287"/>
          </a:xfrm>
          <a:prstGeom prst="roundRect">
            <a:avLst>
              <a:gd name="adj" fmla="val 11250"/>
            </a:avLst>
          </a:prstGeom>
          <a:solidFill>
            <a:srgbClr val="F4F4F4">
              <a:alpha val="0"/>
            </a:srgbClr>
          </a:solidFill>
          <a:ln w="10583">
            <a:solidFill>
              <a:srgbClr val="FFFFFF"/>
            </a:solidFill>
          </a:ln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133064" tIns="373680" rIns="133064" bIns="373680" rtlCol="0" anchor="ctr"/>
          <a:lstStyle/>
          <a:p>
            <a:pPr algn="ctr">
              <a:lnSpc>
                <a:spcPts val="2430"/>
              </a:lnSpc>
            </a:pPr>
            <a:r>
              <a:rPr lang="en-US" sz="1400" b="1" dirty="0">
                <a:solidFill>
                  <a:srgbClr val="E09E60"/>
                </a:solidFill>
              </a:rPr>
              <a:t>VGG-16 </a:t>
            </a:r>
            <a:endParaRPr lang="en-US" sz="1050" dirty="0"/>
          </a:p>
          <a:p>
            <a:pPr algn="ctr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</a:rPr>
              <a:t>Pre trained VGG-16 consists of 16 layers with trainable parameters, making it capable of capturing intricate patterns and features in X-ray images. </a:t>
            </a:r>
            <a:endParaRPr lang="en-US" sz="1050" dirty="0"/>
          </a:p>
        </p:txBody>
      </p:sp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16321318423-f06f85e504b3?crop=entropy&amp;cs=tinysrgb&amp;fit=max&amp;fm=jpg&amp;ixid=M3wyMTIyMnwwfDF8c2VhcmNofDV8fFJlc3VsdHN8ZW58MHx8fHwxNjk1MjMyNjY4fDA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>
            <a:off x="2774587" y="477617"/>
            <a:ext cx="36576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Results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1805019" y="1318749"/>
            <a:ext cx="5528674" cy="2467715"/>
          </a:xfrm>
          <a:prstGeom prst="roundRect">
            <a:avLst>
              <a:gd name="adj" fmla="val 136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307149" tIns="291327" rIns="307149" bIns="291327" rtlCol="0" anchor="b"/>
          <a:lstStyle/>
          <a:p>
            <a:pPr algn="ctr">
              <a:lnSpc>
                <a:spcPts val="1350"/>
              </a:lnSpc>
            </a:pPr>
            <a:endParaRPr lang="en-US" sz="750" dirty="0"/>
          </a:p>
        </p:txBody>
      </p:sp>
      <p:pic>
        <p:nvPicPr>
          <p:cNvPr id="6" name="Image 1" descr="https://pitch-assets-ccb95893-de3f-4266-973c-20049231b248.s3.eu-west-1.amazonaws.com/17760ac3-1f62-436d-a8ec-b26e7c1eaa83?pitch-bytes=5890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993039" y="1441173"/>
            <a:ext cx="5223165" cy="21700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05856" y="4018005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Accuracy and loss for CNN, Resnet, fine-tuned Resnet and VGG16 models</a:t>
            </a:r>
            <a:endParaRPr lang="en-US" sz="1800" dirty="0"/>
          </a:p>
        </p:txBody>
      </p:sp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16321318423-f06f85e504b3?crop=entropy&amp;cs=tinysrgb&amp;fit=max&amp;fm=jpg&amp;ixid=M3wyMTIyMnwwfDF8c2VhcmNofDV8fFJlc3VsdHN8ZW58MHx8fHwxNjk1MjMyNjY4fDA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>
            <a:off x="2774587" y="477617"/>
            <a:ext cx="36576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Results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1105856" y="3736481"/>
            <a:ext cx="73152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8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Precision, Recall and F1-score for CNN, fine-tuned Resnet and VGG16 model for binary classification. </a:t>
            </a:r>
            <a:endParaRPr lang="en-US" sz="1800" dirty="0"/>
          </a:p>
          <a:p>
            <a:pPr algn="ctr">
              <a:lnSpc>
                <a:spcPts val="2160"/>
              </a:lnSpc>
            </a:pPr>
            <a:r>
              <a:rPr lang="en-US" sz="18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(0 and 1 representing Normal and pneumonia)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2518" y="1289583"/>
            <a:ext cx="5608419" cy="2179031"/>
          </a:xfrm>
          <a:prstGeom prst="roundRect">
            <a:avLst>
              <a:gd name="adj" fmla="val 136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311579" tIns="257247" rIns="311579" bIns="257247" rtlCol="0" anchor="b"/>
          <a:lstStyle/>
          <a:p>
            <a:pPr algn="ctr">
              <a:lnSpc>
                <a:spcPts val="1350"/>
              </a:lnSpc>
            </a:pPr>
            <a:endParaRPr lang="en-US" sz="750" dirty="0"/>
          </a:p>
        </p:txBody>
      </p:sp>
      <p:pic>
        <p:nvPicPr>
          <p:cNvPr id="7" name="Image 1" descr="https://pitch-assets-ccb95893-de3f-4266-973c-20049231b248.s3.eu-west-1.amazonaws.com/bd96673e-1da5-4d41-ae8f-e9919b755b85?pitch-bytes=53071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889546" y="1431560"/>
            <a:ext cx="5355531" cy="1902881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16321318423-f06f85e504b3?crop=entropy&amp;cs=tinysrgb&amp;fit=max&amp;fm=jpg&amp;ixid=M3wyMTIyMnwwfDF8c2VhcmNofDV8fHJlc3VsdHN8ZW58MHx8fHwxNjk1MjI2NzM2fDA&amp;ixlib=rb-4.0.3&amp;q=80&amp;w=1080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95250" grow="1"/>
          </a:effectLst>
        </p:spPr>
      </p:pic>
      <p:sp>
        <p:nvSpPr>
          <p:cNvPr id="4" name="Text 0"/>
          <p:cNvSpPr/>
          <p:nvPr/>
        </p:nvSpPr>
        <p:spPr>
          <a:xfrm>
            <a:off x="2779455" y="472545"/>
            <a:ext cx="3657600" cy="428625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2800" b="1" spc="-36" kern="0" dirty="0">
                <a:solidFill>
                  <a:srgbClr val="E09E6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</a:t>
            </a:r>
            <a:endParaRPr lang="en-US" sz="2813" dirty="0"/>
          </a:p>
        </p:txBody>
      </p:sp>
      <p:sp>
        <p:nvSpPr>
          <p:cNvPr id="5" name="Text 1"/>
          <p:cNvSpPr/>
          <p:nvPr/>
        </p:nvSpPr>
        <p:spPr>
          <a:xfrm>
            <a:off x="3088039" y="2205116"/>
            <a:ext cx="3657600" cy="7286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6800" b="1" u="sng" spc="-72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sz="675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16069677018-378515003435?crop=entropy&amp;cs=tinysrgb&amp;fit=max&amp;fm=jpg&amp;ixid=M3wyMTIyMnwwfDF8c2VhcmNofDF8fHhyYXl8ZW58MHx8fHwxNzAxODgwODY2fDA&amp;ixlib=rb-4.0.3&amp;q=80&amp;w=1080">    </p:cNvPr>
          <p:cNvPicPr>
            <a:picLocks noChangeAspect="1"/>
          </p:cNvPicPr>
          <p:nvPr/>
        </p:nvPicPr>
        <p:blipFill>
          <a:blip r:embed="rId1">
            <a:blur rad="150"/>
          </a:blip>
          <a:srcRect l="0" r="0" t="4953" b="49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90500" grow="1"/>
          </a:effectLst>
        </p:spPr>
      </p:pic>
      <p:sp>
        <p:nvSpPr>
          <p:cNvPr id="4" name="Text 0"/>
          <p:cNvSpPr/>
          <p:nvPr/>
        </p:nvSpPr>
        <p:spPr>
          <a:xfrm>
            <a:off x="2592222" y="2147232"/>
            <a:ext cx="4572000" cy="845820"/>
          </a:xfrm>
          <a:prstGeom prst="rect">
            <a:avLst/>
          </a:prstGeom>
          <a:noFill/>
          <a:ln/>
          <a:effectLst>
            <a:outerShdw sx="100000" sy="100000" kx="0" ky="0" algn="bl" rotWithShape="0" blurRad="3175" dist="12700" dir="2700000">
              <a:srgbClr val="000000">
                <a:alpha val="100000"/>
              </a:srgbClr>
            </a:outerShdw>
          </a:effectLst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300" b="1" dirty="0">
                <a:solidFill>
                  <a:srgbClr val="FFFFFF"/>
                </a:solidFill>
                <a:latin typeface="Barrio" pitchFamily="34" charset="0"/>
                <a:ea typeface="Barrio" pitchFamily="34" charset="-122"/>
                <a:cs typeface="Barrio" pitchFamily="34" charset="-120"/>
              </a:rPr>
              <a:t>THANK YOU</a:t>
            </a:r>
            <a:endParaRPr lang="en-US" sz="6300" dirty="0"/>
          </a:p>
        </p:txBody>
      </p:sp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9080371491-144258310aa5?crop=entropy&amp;cs=tinysrgb&amp;fit=max&amp;fm=jpg&amp;ixid=M3wyMTIyMnwwfDF8c2VhcmNofDEzfHxjb250ZW50c3xlbnwwfHx8fDE2OTI4OTE2MzB8MA&amp;ixlib=rb-4.0.3&amp;q=80&amp;w=1080">    </p:cNvPr>
          <p:cNvPicPr>
            <a:picLocks noChangeAspect="1"/>
          </p:cNvPicPr>
          <p:nvPr/>
        </p:nvPicPr>
        <p:blipFill>
          <a:blip r:embed="rId1">
            <a:blur rad="150"/>
          </a:blip>
          <a:srcRect l="0" r="0" t="27500" b="275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90500" grow="1"/>
          </a:effectLst>
        </p:spPr>
      </p:pic>
      <p:sp>
        <p:nvSpPr>
          <p:cNvPr id="4" name="Shape 0"/>
          <p:cNvSpPr/>
          <p:nvPr/>
        </p:nvSpPr>
        <p:spPr>
          <a:xfrm>
            <a:off x="4294987" y="2244376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pic>
        <p:nvPicPr>
          <p:cNvPr id="5" name="Image 1" descr="https://images.unsplash.com/photo-1504868584819-f8e8b4b6d7e3?crop=entropy&amp;cs=tinysrgb&amp;fit=max&amp;fm=jpg&amp;ixid=M3wyMTIyMnwwfDF8c2VhcmNofDN8fHJlc3VsdHN8ZW58MHx8fHwxNjkyODI2MzY5fDA&amp;ixlib=rb-4.0.3&amp;q=80&amp;w=1080">    </p:cNvPr>
          <p:cNvPicPr>
            <a:picLocks noChangeAspect="1"/>
          </p:cNvPicPr>
          <p:nvPr/>
        </p:nvPicPr>
        <p:blipFill>
          <a:blip r:embed="rId2"/>
          <a:srcRect l="28580" r="646" t="0" b="0"/>
          <a:stretch/>
        </p:blipFill>
        <p:spPr>
          <a:xfrm>
            <a:off x="4349462" y="2289757"/>
            <a:ext cx="1740599" cy="162877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2837904" y="1482998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pic>
        <p:nvPicPr>
          <p:cNvPr id="7" name="Image 2" descr="https://images.unsplash.com/photo-1581291518857-4e27b48ff24e?crop=entropy&amp;cs=tinysrgb&amp;fit=max&amp;fm=jpg&amp;ixid=M3wyMTIyMnwwfDF8c2VhcmNofDEzfHx3b3JrfGVufDB8fHx8MTY5Mjg2NzcxN3ww&amp;ixlib=rb-4.0.3&amp;q=80&amp;w=1080">    </p:cNvPr>
          <p:cNvPicPr>
            <a:picLocks noChangeAspect="1"/>
          </p:cNvPicPr>
          <p:nvPr/>
        </p:nvPicPr>
        <p:blipFill>
          <a:blip r:embed="rId3"/>
          <a:srcRect l="9624" r="19319" t="0" b="0"/>
          <a:stretch/>
        </p:blipFill>
        <p:spPr>
          <a:xfrm>
            <a:off x="2895782" y="1532572"/>
            <a:ext cx="1736027" cy="1628775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85237" y="1482777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pic>
        <p:nvPicPr>
          <p:cNvPr id="9" name="Image 3" descr="https://images.unsplash.com/photo-1570126618953-d437176e8c79?crop=entropy&amp;cs=tinysrgb&amp;fit=max&amp;fm=jpg&amp;ixid=M3wyMTIyMnwwfDF8c2VhcmNofDJ8fGNvbXBhbnl8ZW58MHx8fHwxNjkyODMwODM1fDA&amp;ixlib=rb-4.0.3&amp;q=80&amp;w=1080">    </p:cNvPr>
          <p:cNvPicPr>
            <a:picLocks noChangeAspect="1"/>
          </p:cNvPicPr>
          <p:nvPr/>
        </p:nvPicPr>
        <p:blipFill>
          <a:blip r:embed="rId4"/>
          <a:srcRect l="30070" r="0" t="44194" b="0"/>
          <a:stretch/>
        </p:blipFill>
        <p:spPr>
          <a:xfrm>
            <a:off x="142944" y="1532254"/>
            <a:ext cx="1736636" cy="162809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45558" y="3210949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1. INTRODUCTION</a:t>
            </a:r>
            <a:endParaRPr lang="en-US" sz="1050" dirty="0"/>
          </a:p>
        </p:txBody>
      </p:sp>
      <p:sp>
        <p:nvSpPr>
          <p:cNvPr id="11" name="Shape 4"/>
          <p:cNvSpPr/>
          <p:nvPr/>
        </p:nvSpPr>
        <p:spPr>
          <a:xfrm>
            <a:off x="1396800" y="2246709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sp>
        <p:nvSpPr>
          <p:cNvPr id="12" name="Text 5"/>
          <p:cNvSpPr/>
          <p:nvPr/>
        </p:nvSpPr>
        <p:spPr>
          <a:xfrm>
            <a:off x="1456109" y="3970859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2.BACKGROUND </a:t>
            </a:r>
            <a:endParaRPr lang="en-US" sz="1050" dirty="0"/>
          </a:p>
        </p:txBody>
      </p:sp>
      <p:sp>
        <p:nvSpPr>
          <p:cNvPr id="13" name="Text 6"/>
          <p:cNvSpPr/>
          <p:nvPr/>
        </p:nvSpPr>
        <p:spPr>
          <a:xfrm>
            <a:off x="2969428" y="3211170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marL="190500" indent="-190500">
              <a:lnSpc>
                <a:spcPts val="1575"/>
              </a:lnSpc>
              <a:buSzPct val="100000"/>
              <a:buFont typeface="+mj-lt"/>
              <a:buAutoNum type="arabicPeriod" startAt="1"/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3.DESCRIPTION</a:t>
            </a:r>
            <a:endParaRPr lang="en-US" sz="1050" dirty="0"/>
          </a:p>
        </p:txBody>
      </p:sp>
      <p:sp>
        <p:nvSpPr>
          <p:cNvPr id="14" name="Text 7"/>
          <p:cNvSpPr/>
          <p:nvPr/>
        </p:nvSpPr>
        <p:spPr>
          <a:xfrm>
            <a:off x="4391419" y="3972548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4.LITERATURE REVIEW</a:t>
            </a:r>
            <a:endParaRPr lang="en-US" sz="1050" dirty="0"/>
          </a:p>
        </p:txBody>
      </p:sp>
      <p:sp>
        <p:nvSpPr>
          <p:cNvPr id="15" name="Shape 8"/>
          <p:cNvSpPr/>
          <p:nvPr/>
        </p:nvSpPr>
        <p:spPr>
          <a:xfrm>
            <a:off x="5882676" y="1482777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sp>
        <p:nvSpPr>
          <p:cNvPr id="16" name="Text 9"/>
          <p:cNvSpPr/>
          <p:nvPr/>
        </p:nvSpPr>
        <p:spPr>
          <a:xfrm>
            <a:off x="5983859" y="3210949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5.METHODOLOGY</a:t>
            </a:r>
            <a:endParaRPr lang="en-US" sz="1050" dirty="0"/>
          </a:p>
        </p:txBody>
      </p:sp>
      <p:pic>
        <p:nvPicPr>
          <p:cNvPr id="17" name="Image 4" descr="https://images.unsplash.com/photo-1620325867502-221cfb5faa5f?crop=entropy&amp;cs=tinysrgb&amp;fit=max&amp;fm=jpg&amp;ixid=M3wyMTIyMnwwfDF8c2VhcmNofDF8fHByb2plY3R8ZW58MHx8fHwxNjkyODU5MTI1fDA&amp;ixlib=rb-4.0.3&amp;q=80&amp;w=1080">    </p:cNvPr>
          <p:cNvPicPr>
            <a:picLocks noChangeAspect="1"/>
          </p:cNvPicPr>
          <p:nvPr/>
        </p:nvPicPr>
        <p:blipFill>
          <a:blip r:embed="rId5"/>
          <a:srcRect l="0" r="27677" t="0" b="0"/>
          <a:stretch/>
        </p:blipFill>
        <p:spPr>
          <a:xfrm>
            <a:off x="1455321" y="2292831"/>
            <a:ext cx="1738312" cy="1627581"/>
          </a:xfrm>
          <a:prstGeom prst="rect">
            <a:avLst/>
          </a:prstGeom>
        </p:spPr>
      </p:pic>
      <p:pic>
        <p:nvPicPr>
          <p:cNvPr id="18" name="Image 5" descr="https://images.unsplash.com/photo-1513128034602-7814ccaddd4e?crop=entropy&amp;cs=tinysrgb&amp;fit=max&amp;fm=jpg&amp;ixid=M3wyMTIyMnwwfDF8c2VhcmNofDN8fHdvcmt8ZW58MHx8fHwxNjkyODc1ODAzfDA&amp;ixlib=rb-4.0.3&amp;q=80&amp;w=1080">    </p:cNvPr>
          <p:cNvPicPr>
            <a:picLocks noChangeAspect="1"/>
          </p:cNvPicPr>
          <p:nvPr/>
        </p:nvPicPr>
        <p:blipFill>
          <a:blip r:embed="rId6"/>
          <a:srcRect l="0" r="0" t="23197" b="6529"/>
          <a:stretch/>
        </p:blipFill>
        <p:spPr>
          <a:xfrm>
            <a:off x="5943910" y="1528898"/>
            <a:ext cx="1738313" cy="1628775"/>
          </a:xfrm>
          <a:prstGeom prst="rect">
            <a:avLst/>
          </a:prstGeom>
        </p:spPr>
      </p:pic>
      <p:sp>
        <p:nvSpPr>
          <p:cNvPr id="19" name="Shape 10"/>
          <p:cNvSpPr/>
          <p:nvPr/>
        </p:nvSpPr>
        <p:spPr>
          <a:xfrm>
            <a:off x="7204191" y="2245930"/>
            <a:ext cx="1854656" cy="2047875"/>
          </a:xfrm>
          <a:prstGeom prst="roundRect">
            <a:avLst>
              <a:gd name="adj" fmla="val -49303"/>
            </a:avLst>
          </a:prstGeom>
          <a:solidFill>
            <a:srgbClr val="FFFFFF"/>
          </a:solidFill>
          <a:ln/>
        </p:spPr>
      </p:sp>
      <p:sp>
        <p:nvSpPr>
          <p:cNvPr id="20" name="Text 11"/>
          <p:cNvSpPr/>
          <p:nvPr/>
        </p:nvSpPr>
        <p:spPr>
          <a:xfrm>
            <a:off x="7300773" y="3974102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1" spc="-12" kern="0" dirty="0">
                <a:solidFill>
                  <a:srgbClr val="00000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6.RESULTS</a:t>
            </a:r>
            <a:endParaRPr lang="en-US" sz="1050" dirty="0"/>
          </a:p>
        </p:txBody>
      </p:sp>
      <p:pic>
        <p:nvPicPr>
          <p:cNvPr id="21" name="Image 6" descr="https://images.unsplash.com/photo-1584555613497-9ecf9dd06f68?crop=entropy&amp;cs=tinysrgb&amp;fit=max&amp;fm=jpg&amp;ixid=M3wyMTIyMnwwfDF8c2VhcmNofDR8fFBORVVNT05JQXxlbnwwfHx8fDE2OTQ0MzA5OTJ8MA&amp;ixlib=rb-4.0.3&amp;q=80&amp;w=1080">    </p:cNvPr>
          <p:cNvPicPr>
            <a:picLocks noChangeAspect="1"/>
          </p:cNvPicPr>
          <p:nvPr/>
        </p:nvPicPr>
        <p:blipFill>
          <a:blip r:embed="rId7"/>
          <a:srcRect l="20419" r="6717" t="0" b="0"/>
          <a:stretch/>
        </p:blipFill>
        <p:spPr>
          <a:xfrm>
            <a:off x="7274950" y="2292051"/>
            <a:ext cx="1738312" cy="1628775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3285400" y="471996"/>
            <a:ext cx="2743200" cy="5715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4500" b="1" spc="-24" kern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AGENDA</a:t>
            </a:r>
            <a:endParaRPr lang="en-US" sz="4500" dirty="0"/>
          </a:p>
        </p:txBody>
      </p:sp>
      <p:pic>
        <p:nvPicPr>
          <p:cNvPr id="23" name="Image 7" descr="https://pitch-assets-ccb95893-de3f-4266-973c-20049231b248.s3.eu-west-1.amazonaws.com/try-pitch-pdf-export-logo.svg">
            <a:hlinkClick r:id="rId10" tooltip="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491895200222-0fc4a4c35e18?crop=entropy&amp;cs=tinysrgb&amp;fit=max&amp;fm=jpg&amp;ixid=M3wyMTIyMnwwfDF8c2VhcmNofDIxfHwzRCUyMFNoYXBlc3xlbnwwfHx8fDE2OTQ2ODY4NzV8MA&amp;ixlib=rb-4.0.3&amp;q=80&amp;w=1080">    </p:cNvPr>
          <p:cNvPicPr>
            <a:picLocks noChangeAspect="1"/>
          </p:cNvPicPr>
          <p:nvPr/>
        </p:nvPicPr>
        <p:blipFill>
          <a:blip r:embed="rId1">
            <a:blur rad="30"/>
          </a:blip>
          <a:srcRect l="0" r="0" t="12503" b="125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38100" grow="1"/>
          </a:effectLst>
        </p:spPr>
      </p:pic>
      <p:sp>
        <p:nvSpPr>
          <p:cNvPr id="4" name="Text 0"/>
          <p:cNvSpPr/>
          <p:nvPr/>
        </p:nvSpPr>
        <p:spPr>
          <a:xfrm>
            <a:off x="475842" y="764831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INTRODUCTION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458365"/>
            <a:ext cx="54864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Pneumonia weak the inflammation in the lungs, often leading to the accumulation of fluid or pus, resulting in symptoms like coughing and difficulty breathing.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Pneumonia can be caused by </a:t>
            </a:r>
            <a:pPr algn="l">
              <a:lnSpc>
                <a:spcPts val="240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various microorganisms, including bacteria, viruses, fungi, and even non-infectious factors.</a:t>
            </a:r>
            <a:endParaRPr lang="en-US" sz="1200" dirty="0"/>
          </a:p>
          <a:p>
            <a:pPr algn="l" marL="190500" indent="-190500">
              <a:lnSpc>
                <a:spcPts val="240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Chest X-ray imaging is the widely accepted method for pneumonia diagnosis, providing critical insights into lung conditions.</a:t>
            </a:r>
            <a:endParaRPr lang="en-US" sz="1200" dirty="0"/>
          </a:p>
          <a:p>
            <a:pPr algn="l">
              <a:lnSpc>
                <a:spcPts val="240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​</a:t>
            </a:r>
            <a:endParaRPr lang="en-US" sz="1200" dirty="0"/>
          </a:p>
        </p:txBody>
      </p:sp>
      <p:pic>
        <p:nvPicPr>
          <p:cNvPr id="6" name="Image 1" descr="https://images.unsplash.com/photo-1529386317747-0a2a51add902?crop=entropy&amp;cs=tinysrgb&amp;fit=max&amp;fm=jpg&amp;ixid=M3wyMTIyMnwwfDF8c2VhcmNofDN8fHNpY2t8ZW58MHx8fHwxNjk0NjcyMTIxfDA&amp;ixlib=rb-4.0.3&amp;q=80&amp;w=1080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48234" y="1406922"/>
            <a:ext cx="3494703" cy="2329802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491895200222-0fc4a4c35e18?crop=entropy&amp;cs=tinysrgb&amp;fit=max&amp;fm=jpg&amp;ixid=M3wyMTIyMnwwfDF8c2VhcmNofDIxfHwzRCUyMFNoYXBlc3xlbnwwfHx8fDE2OTQ2ODY4NzV8MA&amp;ixlib=rb-4.0.3&amp;q=80&amp;w=1080">    </p:cNvPr>
          <p:cNvPicPr>
            <a:picLocks noChangeAspect="1"/>
          </p:cNvPicPr>
          <p:nvPr/>
        </p:nvPicPr>
        <p:blipFill>
          <a:blip r:embed="rId1">
            <a:blur rad="30"/>
          </a:blip>
          <a:srcRect l="0" r="0" t="12503" b="125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38100" grow="1"/>
          </a:effectLst>
        </p:spPr>
      </p:pic>
      <p:sp>
        <p:nvSpPr>
          <p:cNvPr id="4" name="Text 0"/>
          <p:cNvSpPr/>
          <p:nvPr/>
        </p:nvSpPr>
        <p:spPr>
          <a:xfrm>
            <a:off x="475842" y="569464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BACKGROUND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615928"/>
            <a:ext cx="5486400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Pneumonia is a global health concern, affecting over 150 million people annually, with a significant impact on children under the age of 5</a:t>
            </a:r>
            <a:endParaRPr lang="en-US" sz="1200" dirty="0"/>
          </a:p>
          <a:p>
            <a:pPr algn="l">
              <a:lnSpc>
                <a:spcPts val="2160"/>
              </a:lnSpc>
            </a:pP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accurate interpretation of chest X-ray images depends on experienced and knowledgeable radiologists or experts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​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473574" y="477906"/>
            <a:ext cx="2458754" cy="1885724"/>
          </a:xfrm>
          <a:prstGeom prst="roundRect">
            <a:avLst>
              <a:gd name="adj" fmla="val 41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136597" tIns="222620" rIns="136597" bIns="222620" rtlCol="0" anchor="b"/>
          <a:lstStyle/>
          <a:p>
            <a:pPr algn="ctr">
              <a:lnSpc>
                <a:spcPts val="1350"/>
              </a:lnSpc>
            </a:pPr>
            <a:endParaRPr lang="en-US" sz="750" dirty="0"/>
          </a:p>
        </p:txBody>
      </p:sp>
      <p:pic>
        <p:nvPicPr>
          <p:cNvPr id="7" name="Image 1" descr="https://pitch-assets-ccb95893-de3f-4266-973c-20049231b248.s3.eu-west-1.amazonaws.com/a939cd2a-d1d8-4323-8c7c-ad409ae83684?pitch-bytes=1388255&amp;pitch-content-type=image%2Fpng">    </p:cNvPr>
          <p:cNvPicPr>
            <a:picLocks noChangeAspect="1"/>
          </p:cNvPicPr>
          <p:nvPr/>
        </p:nvPicPr>
        <p:blipFill>
          <a:blip r:embed="rId2"/>
          <a:srcRect l="8085" r="0" t="0" b="52829"/>
          <a:stretch/>
        </p:blipFill>
        <p:spPr>
          <a:xfrm>
            <a:off x="5656201" y="568780"/>
            <a:ext cx="2115277" cy="1442798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sp>
        <p:nvSpPr>
          <p:cNvPr id="8" name="Text 3"/>
          <p:cNvSpPr/>
          <p:nvPr/>
        </p:nvSpPr>
        <p:spPr>
          <a:xfrm>
            <a:off x="5470020" y="2491125"/>
            <a:ext cx="2458754" cy="1867117"/>
          </a:xfrm>
          <a:prstGeom prst="roundRect">
            <a:avLst>
              <a:gd name="adj" fmla="val 4148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20000"/>
              </a:srgbClr>
            </a:outerShdw>
          </a:effectLst>
        </p:spPr>
        <p:txBody>
          <a:bodyPr wrap="square" lIns="136597" tIns="220424" rIns="136597" bIns="220424" rtlCol="0" anchor="b"/>
          <a:lstStyle/>
          <a:p>
            <a:pPr algn="ctr">
              <a:lnSpc>
                <a:spcPts val="1350"/>
              </a:lnSpc>
            </a:pPr>
            <a:endParaRPr lang="en-US" sz="750" dirty="0"/>
          </a:p>
        </p:txBody>
      </p:sp>
      <p:pic>
        <p:nvPicPr>
          <p:cNvPr id="9" name="Image 2" descr="https://pitch-assets-ccb95893-de3f-4266-973c-20049231b248.s3.eu-west-1.amazonaws.com/a939cd2a-d1d8-4323-8c7c-ad409ae83684?pitch-bytes=1388255&amp;pitch-content-type=image%2Fpng">    </p:cNvPr>
          <p:cNvPicPr>
            <a:picLocks noChangeAspect="1"/>
          </p:cNvPicPr>
          <p:nvPr/>
        </p:nvPicPr>
        <p:blipFill>
          <a:blip r:embed="rId3"/>
          <a:srcRect l="6630" r="1560" t="53184" b="0"/>
          <a:stretch/>
        </p:blipFill>
        <p:spPr>
          <a:xfrm>
            <a:off x="5631728" y="2610266"/>
            <a:ext cx="2139750" cy="1450163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sp>
        <p:nvSpPr>
          <p:cNvPr id="10" name="Text 4"/>
          <p:cNvSpPr/>
          <p:nvPr/>
        </p:nvSpPr>
        <p:spPr>
          <a:xfrm>
            <a:off x="6096070" y="2089515"/>
            <a:ext cx="182880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400" b="1" dirty="0">
                <a:solidFill>
                  <a:srgbClr val="000000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(a) Healthy lung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5961063" y="4116001"/>
            <a:ext cx="1828800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400" b="1" dirty="0">
                <a:solidFill>
                  <a:srgbClr val="000000"/>
                </a:solidFill>
                <a:latin typeface="Alegreya" pitchFamily="34" charset="0"/>
                <a:ea typeface="Alegreya" pitchFamily="34" charset="-122"/>
                <a:cs typeface="Alegreya" pitchFamily="34" charset="-120"/>
              </a:rPr>
              <a:t>(b) Pneumonic lung</a:t>
            </a:r>
            <a:endParaRPr lang="en-US" sz="1350" dirty="0"/>
          </a:p>
        </p:txBody>
      </p:sp>
      <p:pic>
        <p:nvPicPr>
          <p:cNvPr id="12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8172193622-ae2d025f4032?crop=entropy&amp;cs=tinysrgb&amp;fit=max&amp;fm=jpg&amp;ixid=M3wyMTIyMnwwfDF8c2VhcmNofDM3fHwzRCUyMFNoYXBlc3xlbnwwfHx8fDE2OTQ3MTk2NTF8MA&amp;ixlib=rb-4.0.3&amp;q=80&amp;w=1080">    </p:cNvPr>
          <p:cNvPicPr>
            <a:picLocks noChangeAspect="1"/>
          </p:cNvPicPr>
          <p:nvPr/>
        </p:nvPicPr>
        <p:blipFill>
          <a:blip r:embed="rId1">
            <a:blur rad="105"/>
          </a:blip>
          <a:srcRect l="0" r="0" t="12982" b="129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33350" grow="1"/>
          </a:effectLst>
        </p:spPr>
      </p:pic>
      <p:sp>
        <p:nvSpPr>
          <p:cNvPr id="4" name="Text 0"/>
          <p:cNvSpPr/>
          <p:nvPr/>
        </p:nvSpPr>
        <p:spPr>
          <a:xfrm>
            <a:off x="475842" y="569464"/>
            <a:ext cx="36576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DESCRIPTION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2363151"/>
            <a:ext cx="5486400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DATA DESCRIPTION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dataset contains 5,863 chest X-ray images  from patients 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images are divided into 2 folders (train, test) and 2 categories (Pneumonia/Normal). 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All images were screened for quality control and graded by two expert physicians. The evaluation set was also checked by a third expert to account for any grading errors.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1319066"/>
            <a:ext cx="45720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OBJECTIVE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Develop a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User Interface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that can accurately identify and classify cases of pneumonia from chest X-ray images.</a:t>
            </a:r>
            <a:endParaRPr lang="en-US" sz="1200" dirty="0"/>
          </a:p>
        </p:txBody>
      </p:sp>
      <p:pic>
        <p:nvPicPr>
          <p:cNvPr id="7" name="Image 1" descr="https://images.unsplash.com/photo-1631563019701-efcf403bc5fe?crop=entropy&amp;cs=tinysrgb&amp;fit=max&amp;fm=jpg&amp;ixid=M3wyMTIyMnwwfDF8c2VhcmNofDF8fENIRVNUJTIwWC1SQVlTfGVufDB8fHx8MTY5NDcxMDIzMXww&amp;ixlib=rb-4.0.3&amp;q=80&amp;w=1080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81673" y="1542168"/>
            <a:ext cx="3086100" cy="205740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0"/>
              </a:srgbClr>
            </a:outerShdw>
          </a:effectLst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8172193763-c511deb635ca?crop=entropy&amp;cs=tinysrgb&amp;fit=max&amp;fm=jpg&amp;ixid=M3wyMTIyMnwwfDF8c2VhcmNofDF8fDNEJTIwU2hhcGVzfGVufDB8fHx8MTY5NDY4NjcxNXww&amp;ixlib=rb-4.0.3&amp;q=80&amp;w=1080">    </p:cNvPr>
          <p:cNvPicPr>
            <a:picLocks noChangeAspect="1"/>
          </p:cNvPicPr>
          <p:nvPr/>
        </p:nvPicPr>
        <p:blipFill>
          <a:blip r:embed="rId1">
            <a:blur rad="105"/>
          </a:blip>
          <a:srcRect l="0" r="0" t="12982" b="129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33350" grow="1"/>
          </a:effectLst>
        </p:spPr>
      </p:pic>
      <p:sp>
        <p:nvSpPr>
          <p:cNvPr id="4" name="Text 0"/>
          <p:cNvSpPr/>
          <p:nvPr/>
        </p:nvSpPr>
        <p:spPr>
          <a:xfrm>
            <a:off x="476250" y="476915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Literature Review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337038"/>
            <a:ext cx="8229600" cy="2742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1)Title: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u="heavy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 Extraction and Classification of Chest X-Ray Images Using CNN to Detect Pneumonia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u="heavy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09 April 2020)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Authors: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Harsh Sharma, Jai Sethia Jain,  Priti Bansal ,  Sumit Gupta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Two CNN architectures were presented, one with a dropout layer and one without. 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To avoid overfitting, data augmentation techniques are used.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Both architectures included convolution layers, max-pooling layers, and a classification layer for feature extraction.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It achieved accuracy of 90.68% in pneumonia detection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8172193763-c511deb635ca?crop=entropy&amp;cs=tinysrgb&amp;fit=max&amp;fm=jpg&amp;ixid=M3wyMTIyMnwwfDF8c2VhcmNofDF8fDNEJTIwU2hhcGVzfGVufDB8fHx8MTY5NDY4NjcxNXww&amp;ixlib=rb-4.0.3&amp;q=80&amp;w=1080">    </p:cNvPr>
          <p:cNvPicPr>
            <a:picLocks noChangeAspect="1"/>
          </p:cNvPicPr>
          <p:nvPr/>
        </p:nvPicPr>
        <p:blipFill>
          <a:blip r:embed="rId1">
            <a:blur rad="105"/>
          </a:blip>
          <a:srcRect l="0" r="0" t="12982" b="129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33350" grow="1"/>
          </a:effectLst>
        </p:spPr>
      </p:pic>
      <p:sp>
        <p:nvSpPr>
          <p:cNvPr id="4" name="Text 0"/>
          <p:cNvSpPr/>
          <p:nvPr/>
        </p:nvSpPr>
        <p:spPr>
          <a:xfrm>
            <a:off x="476250" y="476915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Literature Review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044076"/>
            <a:ext cx="8229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2)TItle: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u="heavy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Chest X-Ray Images Based Automated Detection of Pneumonia Using Transfer Learning and CNN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Authors: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Saurabh Thakur, Yajash Goplani, Sahil Arora, Rohit Upadhyay,Geetanjali Sharma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2369498"/>
            <a:ext cx="8229600" cy="1371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authors used a CNN model, VGG16, with transfer learning and fine-tuning to achieve an accuracy of 90.54% for pneumonia detection.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Transfer learning: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The pre-trained VGG16 model was used as a starting point for training the pneumonia detection model.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Fine-tuning: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The pre-trained weights of the VGG16 model were fine-tuned on the pneumonia X-ray image dataset.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8172193763-c511deb635ca?crop=entropy&amp;cs=tinysrgb&amp;fit=max&amp;fm=jpg&amp;ixid=M3wyMTIyMnwwfDF8c2VhcmNofDF8fDNEJTIwU2hhcGVzfGVufDB8fHx8MTY5NDY4NjcxNXww&amp;ixlib=rb-4.0.3&amp;q=80&amp;w=1080">    </p:cNvPr>
          <p:cNvPicPr>
            <a:picLocks noChangeAspect="1"/>
          </p:cNvPicPr>
          <p:nvPr/>
        </p:nvPicPr>
        <p:blipFill>
          <a:blip r:embed="rId1">
            <a:blur rad="105"/>
          </a:blip>
          <a:srcRect l="0" r="0" t="12982" b="129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33350" grow="1"/>
          </a:effectLst>
        </p:spPr>
      </p:pic>
      <p:sp>
        <p:nvSpPr>
          <p:cNvPr id="4" name="Text 0"/>
          <p:cNvSpPr/>
          <p:nvPr/>
        </p:nvSpPr>
        <p:spPr>
          <a:xfrm>
            <a:off x="476250" y="476915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Literature Review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044076"/>
            <a:ext cx="82296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3)TItle: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u="sng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Deep Learning based model for the Detection of Pneumonia from Chest X-Ray Images using VGG-16 and Neural Networks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Authors: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Shagun Sharma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,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Kalpna Guleria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2369498"/>
            <a:ext cx="8229600" cy="1920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Deep learning, specifically utilizing the VGG16 model with Neural Networks (NN), is employed to detect and classify pneumonia in chest X-ray images.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The accuracy for the first dataset is reported as 92.15%, with high values for recall (0.9308), precision (0.9428), and F1-Score (0.937).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Comparative analysis reveals VGG16 model with Neural Networks (NN) outperforms  VGG16 with Support Vector Machine (SVM), K-Nearest Neighbor (KNN), Random Forest (RF), and Naïve Bayes (NB), showcasing improved performance  offering a promising approach in comparison to existing models.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rgbClr val="000000"/>
            </a:gs>
            <a:gs pos="100000">
              <a:srgbClr val="42424D"/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18172193763-c511deb635ca?crop=entropy&amp;cs=tinysrgb&amp;fit=max&amp;fm=jpg&amp;ixid=M3wyMTIyMnwwfDF8c2VhcmNofDF8fDNEJTIwU2hhcGVzfGVufDB8fHx8MTY5NDY4NjcxNXww&amp;ixlib=rb-4.0.3&amp;q=80&amp;w=1080">    </p:cNvPr>
          <p:cNvPicPr>
            <a:picLocks noChangeAspect="1"/>
          </p:cNvPicPr>
          <p:nvPr/>
        </p:nvPicPr>
        <p:blipFill>
          <a:blip r:embed="rId1">
            <a:blur rad="105"/>
          </a:blip>
          <a:srcRect l="0" r="0" t="12982" b="129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blur rad="133350" grow="1"/>
          </a:effectLst>
        </p:spPr>
      </p:pic>
      <p:sp>
        <p:nvSpPr>
          <p:cNvPr id="4" name="Text 0"/>
          <p:cNvSpPr/>
          <p:nvPr/>
        </p:nvSpPr>
        <p:spPr>
          <a:xfrm>
            <a:off x="476250" y="476915"/>
            <a:ext cx="6400800" cy="381000"/>
          </a:xfrm>
          <a:prstGeom prst="rect">
            <a:avLst/>
          </a:prstGeom>
          <a:noFill/>
          <a:ln/>
          <a:effectLst>
            <a:outerShdw sx="100000" sy="100000" kx="0" ky="0" algn="bl" rotWithShape="0" blurRad="127000" dist="38100" dir="3600000">
              <a:srgbClr val="000000">
                <a:alpha val="100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Literature Review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1044076"/>
            <a:ext cx="82296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4)Title:</a:t>
            </a:r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u="sng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Review on Pneumonia Image Detection: A Machine Learning Approach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Authors: 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E09E60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 </a:t>
            </a:r>
            <a:pPr algn="l">
              <a:lnSpc>
                <a:spcPts val="2160"/>
              </a:lnSpc>
            </a:pPr>
            <a:r>
              <a:rPr lang="en-US" sz="1200" b="1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Amer Kareem, Haiming Liu &amp; Paul Sant 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2296847"/>
            <a:ext cx="8229600" cy="1645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Various preprocessing techniques, including X-rays, are explored for detecting and classifying with a focus on pneumonia.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It reviews the application of machine learning technologies such as CNN, KNN, RESNET, CheXNet, DECNET, and ANN in pneumonia detection.</a:t>
            </a:r>
            <a:endParaRPr lang="en-US" sz="1200" dirty="0"/>
          </a:p>
          <a:p>
            <a:pPr algn="l">
              <a:lnSpc>
                <a:spcPts val="2160"/>
              </a:lnSpc>
            </a:pPr>
            <a:r>
              <a:rPr lang="en-US" sz="1200" b="0" dirty="0">
                <a:solidFill>
                  <a:srgbClr val="FFFFFF"/>
                </a:solidFill>
                <a:latin typeface="Aileron" pitchFamily="34" charset="0"/>
                <a:ea typeface="Aileron" pitchFamily="34" charset="-122"/>
                <a:cs typeface="Aileron" pitchFamily="34" charset="-120"/>
              </a:rPr>
              <a:t>It suggests collaborative efforts between hospitals and medical institutions to train machine learning models on combined datasets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 Detection in Chest X-rays</dc:title>
  <dc:subject>PptxGenJS Presentation</dc:subject>
  <dc:creator>Pitch Software GmbH</dc:creator>
  <cp:lastModifiedBy>Pitch Software GmbH</cp:lastModifiedBy>
  <cp:revision>1</cp:revision>
  <dcterms:created xsi:type="dcterms:W3CDTF">2023-12-07T12:54:48Z</dcterms:created>
  <dcterms:modified xsi:type="dcterms:W3CDTF">2023-12-07T12:54:48Z</dcterms:modified>
</cp:coreProperties>
</file>